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rimson Pro" panose="020B0604020202020204" charset="0"/>
      <p:regular r:id="rId23"/>
    </p:embeddedFont>
    <p:embeddedFont>
      <p:font typeface="Crimson Pro Bold" panose="020B0604020202020204" charset="0"/>
      <p:regular r:id="rId24"/>
    </p:embeddedFont>
    <p:embeddedFont>
      <p:font typeface="Crimson Pro Bold Italics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7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media/audio1.wav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jpeg>
</file>

<file path=ppt/media/image43.png>
</file>

<file path=ppt/media/image44.sv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15.07.2025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72649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483253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717409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" name="click.wav"/>
          </p:stSnd>
        </p:sndAc>
      </p:transition>
    </mc:Choice>
    <mc:Fallback xmlns="">
      <p:transition spd="slow">
        <p:split orient="vert"/>
        <p:sndAc>
          <p:stSnd>
            <p:snd r:embed="rId3" name="click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13" name="click.wav"/>
          </p:stSnd>
        </p:sndAc>
      </p:transition>
    </mc:Choice>
    <mc:Fallback xmlns="">
      <p:transition spd="slow">
        <p:split orient="vert"/>
        <p:sndAc>
          <p:stSnd>
            <p:snd r:embed="rId14" name="click.wav"/>
          </p:stSnd>
        </p:sndAc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audio" Target="../media/audio1.wav"/><Relationship Id="rId5" Type="http://schemas.openxmlformats.org/officeDocument/2006/relationships/image" Target="../media/image1.png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audio" Target="../media/audio1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image" Target="../media/image25.jpeg"/><Relationship Id="rId5" Type="http://schemas.openxmlformats.org/officeDocument/2006/relationships/image" Target="../media/image27.png"/><Relationship Id="rId4" Type="http://schemas.openxmlformats.org/officeDocument/2006/relationships/audio" Target="../media/audio1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6" Type="http://schemas.openxmlformats.org/officeDocument/2006/relationships/image" Target="../media/image28.png"/><Relationship Id="rId5" Type="http://schemas.openxmlformats.org/officeDocument/2006/relationships/image" Target="../media/image25.jpeg"/><Relationship Id="rId4" Type="http://schemas.openxmlformats.org/officeDocument/2006/relationships/audio" Target="../media/audio1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image" Target="../media/image25.jpeg"/><Relationship Id="rId5" Type="http://schemas.openxmlformats.org/officeDocument/2006/relationships/image" Target="../media/image29.png"/><Relationship Id="rId4" Type="http://schemas.openxmlformats.org/officeDocument/2006/relationships/audio" Target="../media/audio1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6" Type="http://schemas.openxmlformats.org/officeDocument/2006/relationships/image" Target="../media/image25.jpeg"/><Relationship Id="rId5" Type="http://schemas.openxmlformats.org/officeDocument/2006/relationships/image" Target="../media/image30.png"/><Relationship Id="rId4" Type="http://schemas.openxmlformats.org/officeDocument/2006/relationships/audio" Target="../media/audio1.wav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3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6" Type="http://schemas.openxmlformats.org/officeDocument/2006/relationships/image" Target="../media/image25.jpeg"/><Relationship Id="rId5" Type="http://schemas.openxmlformats.org/officeDocument/2006/relationships/image" Target="../media/image31.png"/><Relationship Id="rId4" Type="http://schemas.openxmlformats.org/officeDocument/2006/relationships/audio" Target="../media/audio1.wav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6" Type="http://schemas.openxmlformats.org/officeDocument/2006/relationships/image" Target="../media/image25.jpeg"/><Relationship Id="rId5" Type="http://schemas.openxmlformats.org/officeDocument/2006/relationships/image" Target="../media/image33.png"/><Relationship Id="rId4" Type="http://schemas.openxmlformats.org/officeDocument/2006/relationships/audio" Target="../media/audio1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6" Type="http://schemas.openxmlformats.org/officeDocument/2006/relationships/image" Target="../media/image25.jpeg"/><Relationship Id="rId5" Type="http://schemas.openxmlformats.org/officeDocument/2006/relationships/image" Target="../media/image34.png"/><Relationship Id="rId4" Type="http://schemas.openxmlformats.org/officeDocument/2006/relationships/audio" Target="../media/audio1.wav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6" Type="http://schemas.openxmlformats.org/officeDocument/2006/relationships/image" Target="../media/image25.jpeg"/><Relationship Id="rId5" Type="http://schemas.openxmlformats.org/officeDocument/2006/relationships/image" Target="../media/image35.png"/><Relationship Id="rId4" Type="http://schemas.openxmlformats.org/officeDocument/2006/relationships/audio" Target="../media/audio1.wav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3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6" Type="http://schemas.openxmlformats.org/officeDocument/2006/relationships/image" Target="../media/image37.svg"/><Relationship Id="rId11" Type="http://schemas.openxmlformats.org/officeDocument/2006/relationships/audio" Target="../media/audio1.wav"/><Relationship Id="rId5" Type="http://schemas.openxmlformats.org/officeDocument/2006/relationships/image" Target="../media/image36.png"/><Relationship Id="rId10" Type="http://schemas.openxmlformats.org/officeDocument/2006/relationships/image" Target="../media/image41.svg"/><Relationship Id="rId4" Type="http://schemas.openxmlformats.org/officeDocument/2006/relationships/audio" Target="../media/audio1.wav"/><Relationship Id="rId9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audio" Target="../media/audio1.wav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9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audio" Target="../media/audio1.wav"/><Relationship Id="rId9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3.jpeg"/><Relationship Id="rId12" Type="http://schemas.openxmlformats.org/officeDocument/2006/relationships/audio" Target="../media/audio1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image" Target="../media/image12.jpeg"/><Relationship Id="rId11" Type="http://schemas.openxmlformats.org/officeDocument/2006/relationships/image" Target="../media/image17.svg"/><Relationship Id="rId5" Type="http://schemas.openxmlformats.org/officeDocument/2006/relationships/image" Target="../media/image11.jpeg"/><Relationship Id="rId10" Type="http://schemas.openxmlformats.org/officeDocument/2006/relationships/image" Target="../media/image16.png"/><Relationship Id="rId4" Type="http://schemas.openxmlformats.org/officeDocument/2006/relationships/audio" Target="../media/audio1.wav"/><Relationship Id="rId9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0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audio" Target="../media/audio1.wav"/><Relationship Id="rId9" Type="http://schemas.openxmlformats.org/officeDocument/2006/relationships/audio" Target="../media/audio1.wav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0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audio" Target="../media/audio1.wav"/><Relationship Id="rId9" Type="http://schemas.openxmlformats.org/officeDocument/2006/relationships/audio" Target="../media/audio1.wav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0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audio" Target="../media/audio1.wav"/><Relationship Id="rId9" Type="http://schemas.openxmlformats.org/officeDocument/2006/relationships/audio" Target="../media/audio1.wav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0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audio" Target="../media/audio1.wav"/><Relationship Id="rId9" Type="http://schemas.openxmlformats.org/officeDocument/2006/relationships/audio" Target="../media/audio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" y="0"/>
            <a:ext cx="18608581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1779" t="-2677" r="-12060" b="-10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42724" y="450528"/>
            <a:ext cx="9963676" cy="1888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521"/>
              </a:lnSpc>
            </a:pPr>
            <a:r>
              <a:rPr lang="en-US" sz="5372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ĐẠI HỌC TRÀ VINH</a:t>
            </a:r>
          </a:p>
          <a:p>
            <a:pPr algn="ctr">
              <a:lnSpc>
                <a:spcPts val="7521"/>
              </a:lnSpc>
              <a:spcBef>
                <a:spcPct val="0"/>
              </a:spcBef>
            </a:pPr>
            <a:r>
              <a:rPr lang="en-US" sz="5372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KHOA KỸ THUẬT VÀ CÔNG NGHỆ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9836" y="6646340"/>
            <a:ext cx="7753564" cy="6575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ĐỒ ÁN THỰC TẬP CHUYÊN NGÀNH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069980" y="9395564"/>
            <a:ext cx="4389219" cy="4932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Trà Vinh, </a:t>
            </a:r>
            <a:r>
              <a:rPr lang="en-US" sz="3000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tháng</a:t>
            </a:r>
            <a:r>
              <a:rPr lang="en-US" sz="3000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7 </a:t>
            </a:r>
            <a:r>
              <a:rPr lang="en-US" sz="3000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năm</a:t>
            </a:r>
            <a:r>
              <a:rPr lang="en-US" sz="3000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2025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9836" y="7658100"/>
            <a:ext cx="6762964" cy="1570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Sinh </a:t>
            </a:r>
            <a:r>
              <a:rPr lang="en-US" sz="3000" b="1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viên</a:t>
            </a: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thực</a:t>
            </a: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hiện</a:t>
            </a: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: TRẦN THỊ CẨM TIÊN</a:t>
            </a:r>
          </a:p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MSSV : 170122236		</a:t>
            </a:r>
            <a:r>
              <a:rPr lang="en-US" sz="3000" b="1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Lớp</a:t>
            </a: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: DX22TT5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Giáo</a:t>
            </a: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viên</a:t>
            </a: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hướng</a:t>
            </a: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dẫn</a:t>
            </a: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: TS. Nguyễn </a:t>
            </a:r>
            <a:r>
              <a:rPr lang="en-US" sz="3000" b="1" dirty="0" err="1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Nhứt</a:t>
            </a:r>
            <a:r>
              <a:rPr lang="en-US" sz="3000" b="1" dirty="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Lam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6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  <p:bldP spid="6" grpId="0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969647" y="0"/>
            <a:ext cx="6318353" cy="10287000"/>
            <a:chOff x="0" y="0"/>
            <a:chExt cx="8424470" cy="1371600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23435" r="23435"/>
            <a:stretch>
              <a:fillRect/>
            </a:stretch>
          </p:blipFill>
          <p:spPr>
            <a:xfrm>
              <a:off x="0" y="0"/>
              <a:ext cx="8424470" cy="13716000"/>
            </a:xfrm>
            <a:prstGeom prst="rect">
              <a:avLst/>
            </a:prstGeom>
          </p:spPr>
        </p:pic>
      </p:grpSp>
      <p:sp>
        <p:nvSpPr>
          <p:cNvPr id="10" name="Freeform 10"/>
          <p:cNvSpPr/>
          <p:nvPr/>
        </p:nvSpPr>
        <p:spPr>
          <a:xfrm>
            <a:off x="828104" y="5281160"/>
            <a:ext cx="10580708" cy="4521565"/>
          </a:xfrm>
          <a:custGeom>
            <a:avLst/>
            <a:gdLst/>
            <a:ahLst/>
            <a:cxnLst/>
            <a:rect l="l" t="t" r="r" b="b"/>
            <a:pathLst>
              <a:path w="10580708" h="4521565">
                <a:moveTo>
                  <a:pt x="0" y="0"/>
                </a:moveTo>
                <a:lnTo>
                  <a:pt x="10580708" y="0"/>
                </a:lnTo>
                <a:lnTo>
                  <a:pt x="10580708" y="4521565"/>
                </a:lnTo>
                <a:lnTo>
                  <a:pt x="0" y="45215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61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28104" y="2377512"/>
            <a:ext cx="831589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THIẾT KẾ HỆ THỐNG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656612"/>
            <a:ext cx="4874100" cy="213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Site Map: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Trang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chủ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phẩm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chi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tiết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phẩm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giỏ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hàng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trị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allAtOnce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28700" y="3948430"/>
            <a:ext cx="16431196" cy="6187158"/>
            <a:chOff x="0" y="0"/>
            <a:chExt cx="21908261" cy="8249544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1959" t="2191" r="192" b="32306"/>
            <a:stretch>
              <a:fillRect/>
            </a:stretch>
          </p:blipFill>
          <p:spPr>
            <a:xfrm>
              <a:off x="0" y="0"/>
              <a:ext cx="21908261" cy="8249544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5412130" y="28575"/>
            <a:ext cx="12875870" cy="1274350"/>
            <a:chOff x="0" y="0"/>
            <a:chExt cx="2344356" cy="2320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344356" cy="232025"/>
            </a:xfrm>
            <a:custGeom>
              <a:avLst/>
              <a:gdLst/>
              <a:ahLst/>
              <a:cxnLst/>
              <a:rect l="l" t="t" r="r" b="b"/>
              <a:pathLst>
                <a:path w="2344356" h="232025">
                  <a:moveTo>
                    <a:pt x="0" y="0"/>
                  </a:moveTo>
                  <a:lnTo>
                    <a:pt x="2344356" y="0"/>
                  </a:lnTo>
                  <a:lnTo>
                    <a:pt x="2344356" y="232025"/>
                  </a:lnTo>
                  <a:lnTo>
                    <a:pt x="0" y="232025"/>
                  </a:lnTo>
                  <a:close/>
                </a:path>
              </a:pathLst>
            </a:custGeom>
            <a:blipFill>
              <a:blip r:embed="rId6"/>
              <a:stretch>
                <a:fillRect t="-386992" b="-386992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828104" y="1962150"/>
            <a:ext cx="831589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THIẾT KẾ HỆ THỐNG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90042" y="1701761"/>
            <a:ext cx="5929956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Site Map: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Giao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diện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người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dùng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(UI):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Trang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chủ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thân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thiện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-Form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đăng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ký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/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đăng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nhập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đơn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giản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1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969647" y="0"/>
            <a:ext cx="6318353" cy="10287000"/>
            <a:chOff x="0" y="0"/>
            <a:chExt cx="8424470" cy="1371600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23435" r="23435"/>
            <a:stretch>
              <a:fillRect/>
            </a:stretch>
          </p:blipFill>
          <p:spPr>
            <a:xfrm>
              <a:off x="0" y="0"/>
              <a:ext cx="8424470" cy="13716000"/>
            </a:xfrm>
            <a:prstGeom prst="rect">
              <a:avLst/>
            </a:prstGeom>
          </p:spPr>
        </p:pic>
      </p:grpSp>
      <p:sp>
        <p:nvSpPr>
          <p:cNvPr id="10" name="Freeform 10"/>
          <p:cNvSpPr/>
          <p:nvPr/>
        </p:nvSpPr>
        <p:spPr>
          <a:xfrm>
            <a:off x="1785360" y="5309172"/>
            <a:ext cx="9465774" cy="4590901"/>
          </a:xfrm>
          <a:custGeom>
            <a:avLst/>
            <a:gdLst/>
            <a:ahLst/>
            <a:cxnLst/>
            <a:rect l="l" t="t" r="r" b="b"/>
            <a:pathLst>
              <a:path w="9465774" h="4590901">
                <a:moveTo>
                  <a:pt x="0" y="0"/>
                </a:moveTo>
                <a:lnTo>
                  <a:pt x="9465774" y="0"/>
                </a:lnTo>
                <a:lnTo>
                  <a:pt x="9465774" y="4590901"/>
                </a:lnTo>
                <a:lnTo>
                  <a:pt x="0" y="45909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28104" y="2377512"/>
            <a:ext cx="831589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THIẾT KẾ HỆ THỐNG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656612"/>
            <a:ext cx="4874100" cy="213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Cấu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trúc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thư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mục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Phân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chia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rõ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ràng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các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module,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dễ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bảo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trì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41929" y="3484201"/>
            <a:ext cx="16220860" cy="6318524"/>
            <a:chOff x="0" y="0"/>
            <a:chExt cx="21627814" cy="8424698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243" t="7790" r="243" b="14875"/>
            <a:stretch>
              <a:fillRect/>
            </a:stretch>
          </p:blipFill>
          <p:spPr>
            <a:xfrm>
              <a:off x="0" y="0"/>
              <a:ext cx="21627814" cy="8424698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672130" y="1661360"/>
            <a:ext cx="831589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TRIỂN KHAI &amp; DEMO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638513" y="2173487"/>
            <a:ext cx="487410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Công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cụ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sử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dụng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XAMPP,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PHPMyAdmin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5412130" y="28575"/>
            <a:ext cx="12875870" cy="1274350"/>
            <a:chOff x="0" y="0"/>
            <a:chExt cx="2344356" cy="23202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44356" cy="232025"/>
            </a:xfrm>
            <a:custGeom>
              <a:avLst/>
              <a:gdLst/>
              <a:ahLst/>
              <a:cxnLst/>
              <a:rect l="l" t="t" r="r" b="b"/>
              <a:pathLst>
                <a:path w="2344356" h="232025">
                  <a:moveTo>
                    <a:pt x="0" y="0"/>
                  </a:moveTo>
                  <a:lnTo>
                    <a:pt x="2344356" y="0"/>
                  </a:lnTo>
                  <a:lnTo>
                    <a:pt x="2344356" y="232025"/>
                  </a:lnTo>
                  <a:lnTo>
                    <a:pt x="0" y="232025"/>
                  </a:lnTo>
                  <a:close/>
                </a:path>
              </a:pathLst>
            </a:custGeom>
            <a:blipFill>
              <a:blip r:embed="rId6"/>
              <a:stretch>
                <a:fillRect t="-386992" b="-386992"/>
              </a:stretch>
            </a:blipFill>
          </p:spPr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41929" y="5143500"/>
            <a:ext cx="16220860" cy="4659225"/>
            <a:chOff x="0" y="0"/>
            <a:chExt cx="21627814" cy="621230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t="688" b="688"/>
            <a:stretch>
              <a:fillRect/>
            </a:stretch>
          </p:blipFill>
          <p:spPr>
            <a:xfrm>
              <a:off x="0" y="0"/>
              <a:ext cx="21627814" cy="6212300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672130" y="1701947"/>
            <a:ext cx="831589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TRIỂN KHAI &amp; DEMO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854158" y="2214075"/>
            <a:ext cx="5052571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Cài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đặt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CSDL: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Các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bảng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 users, products, orders,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order_details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categories.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5412130" y="28575"/>
            <a:ext cx="12875870" cy="1274350"/>
            <a:chOff x="0" y="0"/>
            <a:chExt cx="2344356" cy="23202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44356" cy="232025"/>
            </a:xfrm>
            <a:custGeom>
              <a:avLst/>
              <a:gdLst/>
              <a:ahLst/>
              <a:cxnLst/>
              <a:rect l="l" t="t" r="r" b="b"/>
              <a:pathLst>
                <a:path w="2344356" h="232025">
                  <a:moveTo>
                    <a:pt x="0" y="0"/>
                  </a:moveTo>
                  <a:lnTo>
                    <a:pt x="2344356" y="0"/>
                  </a:lnTo>
                  <a:lnTo>
                    <a:pt x="2344356" y="232025"/>
                  </a:lnTo>
                  <a:lnTo>
                    <a:pt x="0" y="232025"/>
                  </a:lnTo>
                  <a:close/>
                </a:path>
              </a:pathLst>
            </a:custGeom>
            <a:blipFill>
              <a:blip r:embed="rId6"/>
              <a:stretch>
                <a:fillRect t="-386992" b="-386992"/>
              </a:stretch>
            </a:blipFill>
          </p:spPr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41929" y="4545856"/>
            <a:ext cx="8002071" cy="5084467"/>
            <a:chOff x="0" y="0"/>
            <a:chExt cx="10669427" cy="677928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3902" r="3902"/>
            <a:stretch>
              <a:fillRect/>
            </a:stretch>
          </p:blipFill>
          <p:spPr>
            <a:xfrm>
              <a:off x="0" y="0"/>
              <a:ext cx="10669427" cy="677928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5412130" y="28575"/>
            <a:ext cx="12875870" cy="1274350"/>
            <a:chOff x="0" y="0"/>
            <a:chExt cx="2344356" cy="2320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344356" cy="232025"/>
            </a:xfrm>
            <a:custGeom>
              <a:avLst/>
              <a:gdLst/>
              <a:ahLst/>
              <a:cxnLst/>
              <a:rect l="l" t="t" r="r" b="b"/>
              <a:pathLst>
                <a:path w="2344356" h="232025">
                  <a:moveTo>
                    <a:pt x="0" y="0"/>
                  </a:moveTo>
                  <a:lnTo>
                    <a:pt x="2344356" y="0"/>
                  </a:lnTo>
                  <a:lnTo>
                    <a:pt x="2344356" y="232025"/>
                  </a:lnTo>
                  <a:lnTo>
                    <a:pt x="0" y="232025"/>
                  </a:lnTo>
                  <a:close/>
                </a:path>
              </a:pathLst>
            </a:custGeom>
            <a:blipFill>
              <a:blip r:embed="rId6"/>
              <a:stretch>
                <a:fillRect t="-386992" b="-386992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9379408" y="4583956"/>
            <a:ext cx="8002071" cy="5084467"/>
            <a:chOff x="0" y="0"/>
            <a:chExt cx="10669427" cy="677928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7"/>
            <a:srcRect l="4604" r="4604"/>
            <a:stretch>
              <a:fillRect/>
            </a:stretch>
          </p:blipFill>
          <p:spPr>
            <a:xfrm>
              <a:off x="0" y="0"/>
              <a:ext cx="10669427" cy="6779289"/>
            </a:xfrm>
            <a:prstGeom prst="rect">
              <a:avLst/>
            </a:prstGeom>
          </p:spPr>
        </p:pic>
      </p:grpSp>
      <p:sp>
        <p:nvSpPr>
          <p:cNvPr id="14" name="TextBox 14"/>
          <p:cNvSpPr txBox="1"/>
          <p:nvPr/>
        </p:nvSpPr>
        <p:spPr>
          <a:xfrm>
            <a:off x="1672130" y="1701947"/>
            <a:ext cx="831589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TRIỂN KHAI &amp; DEMO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854158" y="2214075"/>
            <a:ext cx="5052571" cy="213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Demo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chức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năng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Đăng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nhập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phẩm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Đặt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hàng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và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đơn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hàng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8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2608322" y="3098268"/>
            <a:ext cx="13809756" cy="6570154"/>
            <a:chOff x="0" y="0"/>
            <a:chExt cx="18413008" cy="8760205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5560" t="842" r="5560" b="7729"/>
            <a:stretch>
              <a:fillRect/>
            </a:stretch>
          </p:blipFill>
          <p:spPr>
            <a:xfrm>
              <a:off x="0" y="0"/>
              <a:ext cx="18413008" cy="8760205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5412130" y="28575"/>
            <a:ext cx="12875870" cy="1274350"/>
            <a:chOff x="0" y="0"/>
            <a:chExt cx="2344356" cy="2320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344356" cy="232025"/>
            </a:xfrm>
            <a:custGeom>
              <a:avLst/>
              <a:gdLst/>
              <a:ahLst/>
              <a:cxnLst/>
              <a:rect l="l" t="t" r="r" b="b"/>
              <a:pathLst>
                <a:path w="2344356" h="232025">
                  <a:moveTo>
                    <a:pt x="0" y="0"/>
                  </a:moveTo>
                  <a:lnTo>
                    <a:pt x="2344356" y="0"/>
                  </a:lnTo>
                  <a:lnTo>
                    <a:pt x="2344356" y="232025"/>
                  </a:lnTo>
                  <a:lnTo>
                    <a:pt x="0" y="232025"/>
                  </a:lnTo>
                  <a:close/>
                </a:path>
              </a:pathLst>
            </a:custGeom>
            <a:blipFill>
              <a:blip r:embed="rId6"/>
              <a:stretch>
                <a:fillRect t="-386992" b="-386992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672130" y="1701947"/>
            <a:ext cx="831589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TRIỂN KHAI &amp; DEMO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854158" y="2214075"/>
            <a:ext cx="5052571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Trang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chủ</a:t>
            </a: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2608322" y="3098268"/>
            <a:ext cx="13809756" cy="6570154"/>
            <a:chOff x="0" y="0"/>
            <a:chExt cx="18413008" cy="8760205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7962" r="7962"/>
            <a:stretch>
              <a:fillRect/>
            </a:stretch>
          </p:blipFill>
          <p:spPr>
            <a:xfrm>
              <a:off x="0" y="0"/>
              <a:ext cx="18413008" cy="8760205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5412130" y="28575"/>
            <a:ext cx="12875870" cy="1274350"/>
            <a:chOff x="0" y="0"/>
            <a:chExt cx="2344356" cy="2320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344356" cy="232025"/>
            </a:xfrm>
            <a:custGeom>
              <a:avLst/>
              <a:gdLst/>
              <a:ahLst/>
              <a:cxnLst/>
              <a:rect l="l" t="t" r="r" b="b"/>
              <a:pathLst>
                <a:path w="2344356" h="232025">
                  <a:moveTo>
                    <a:pt x="0" y="0"/>
                  </a:moveTo>
                  <a:lnTo>
                    <a:pt x="2344356" y="0"/>
                  </a:lnTo>
                  <a:lnTo>
                    <a:pt x="2344356" y="232025"/>
                  </a:lnTo>
                  <a:lnTo>
                    <a:pt x="0" y="232025"/>
                  </a:lnTo>
                  <a:close/>
                </a:path>
              </a:pathLst>
            </a:custGeom>
            <a:blipFill>
              <a:blip r:embed="rId6"/>
              <a:stretch>
                <a:fillRect t="-386992" b="-386992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672130" y="1701947"/>
            <a:ext cx="831589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TRIỂN KHAI &amp; DEMO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854158" y="2214075"/>
            <a:ext cx="505257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Trang sản phẩm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2608322" y="3098268"/>
            <a:ext cx="13809756" cy="6570154"/>
            <a:chOff x="0" y="0"/>
            <a:chExt cx="18413008" cy="8760205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8224" r="8224"/>
            <a:stretch>
              <a:fillRect/>
            </a:stretch>
          </p:blipFill>
          <p:spPr>
            <a:xfrm>
              <a:off x="0" y="0"/>
              <a:ext cx="18413008" cy="8760205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5412130" y="28575"/>
            <a:ext cx="12875870" cy="1274350"/>
            <a:chOff x="0" y="0"/>
            <a:chExt cx="2344356" cy="2320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344356" cy="232025"/>
            </a:xfrm>
            <a:custGeom>
              <a:avLst/>
              <a:gdLst/>
              <a:ahLst/>
              <a:cxnLst/>
              <a:rect l="l" t="t" r="r" b="b"/>
              <a:pathLst>
                <a:path w="2344356" h="232025">
                  <a:moveTo>
                    <a:pt x="0" y="0"/>
                  </a:moveTo>
                  <a:lnTo>
                    <a:pt x="2344356" y="0"/>
                  </a:lnTo>
                  <a:lnTo>
                    <a:pt x="2344356" y="232025"/>
                  </a:lnTo>
                  <a:lnTo>
                    <a:pt x="0" y="232025"/>
                  </a:lnTo>
                  <a:close/>
                </a:path>
              </a:pathLst>
            </a:custGeom>
            <a:blipFill>
              <a:blip r:embed="rId6"/>
              <a:stretch>
                <a:fillRect t="-386992" b="-386992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672130" y="1701947"/>
            <a:ext cx="831589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TRIỂN KHAI &amp; DEMO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854158" y="2214075"/>
            <a:ext cx="505257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Trang giỏ hàng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8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2089102" y="6165727"/>
            <a:ext cx="7054898" cy="2446081"/>
            <a:chOff x="0" y="0"/>
            <a:chExt cx="7473467" cy="259120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473467" cy="2591208"/>
            </a:xfrm>
            <a:custGeom>
              <a:avLst/>
              <a:gdLst/>
              <a:ahLst/>
              <a:cxnLst/>
              <a:rect l="l" t="t" r="r" b="b"/>
              <a:pathLst>
                <a:path w="7473467" h="2591208">
                  <a:moveTo>
                    <a:pt x="0" y="0"/>
                  </a:moveTo>
                  <a:lnTo>
                    <a:pt x="0" y="2591208"/>
                  </a:lnTo>
                  <a:lnTo>
                    <a:pt x="7473467" y="2591208"/>
                  </a:lnTo>
                  <a:lnTo>
                    <a:pt x="7473467" y="0"/>
                  </a:lnTo>
                  <a:lnTo>
                    <a:pt x="0" y="0"/>
                  </a:lnTo>
                  <a:close/>
                  <a:moveTo>
                    <a:pt x="7412506" y="2530248"/>
                  </a:moveTo>
                  <a:lnTo>
                    <a:pt x="59690" y="2530248"/>
                  </a:lnTo>
                  <a:lnTo>
                    <a:pt x="59690" y="59690"/>
                  </a:lnTo>
                  <a:lnTo>
                    <a:pt x="7412506" y="59690"/>
                  </a:lnTo>
                  <a:lnTo>
                    <a:pt x="7412506" y="253024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2089102" y="3465389"/>
            <a:ext cx="14109796" cy="2700338"/>
            <a:chOff x="0" y="0"/>
            <a:chExt cx="3716160" cy="711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716160" cy="711200"/>
            </a:xfrm>
            <a:custGeom>
              <a:avLst/>
              <a:gdLst/>
              <a:ahLst/>
              <a:cxnLst/>
              <a:rect l="l" t="t" r="r" b="b"/>
              <a:pathLst>
                <a:path w="3716160" h="711200">
                  <a:moveTo>
                    <a:pt x="1858080" y="0"/>
                  </a:moveTo>
                  <a:lnTo>
                    <a:pt x="3716160" y="711200"/>
                  </a:lnTo>
                  <a:lnTo>
                    <a:pt x="0" y="711200"/>
                  </a:lnTo>
                  <a:lnTo>
                    <a:pt x="1858080" y="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580650" y="282575"/>
              <a:ext cx="255486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7007766" y="4484990"/>
            <a:ext cx="615836" cy="661137"/>
          </a:xfrm>
          <a:custGeom>
            <a:avLst/>
            <a:gdLst/>
            <a:ahLst/>
            <a:cxnLst/>
            <a:rect l="l" t="t" r="r" b="b"/>
            <a:pathLst>
              <a:path w="615836" h="661137">
                <a:moveTo>
                  <a:pt x="0" y="0"/>
                </a:moveTo>
                <a:lnTo>
                  <a:pt x="615836" y="0"/>
                </a:lnTo>
                <a:lnTo>
                  <a:pt x="615836" y="661136"/>
                </a:lnTo>
                <a:lnTo>
                  <a:pt x="0" y="6611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9153525" y="6165727"/>
            <a:ext cx="7054898" cy="2446081"/>
            <a:chOff x="0" y="0"/>
            <a:chExt cx="7473467" cy="259120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473467" cy="2591208"/>
            </a:xfrm>
            <a:custGeom>
              <a:avLst/>
              <a:gdLst/>
              <a:ahLst/>
              <a:cxnLst/>
              <a:rect l="l" t="t" r="r" b="b"/>
              <a:pathLst>
                <a:path w="7473467" h="2591208">
                  <a:moveTo>
                    <a:pt x="0" y="0"/>
                  </a:moveTo>
                  <a:lnTo>
                    <a:pt x="0" y="2591208"/>
                  </a:lnTo>
                  <a:lnTo>
                    <a:pt x="7473467" y="2591208"/>
                  </a:lnTo>
                  <a:lnTo>
                    <a:pt x="7473467" y="0"/>
                  </a:lnTo>
                  <a:lnTo>
                    <a:pt x="0" y="0"/>
                  </a:lnTo>
                  <a:close/>
                  <a:moveTo>
                    <a:pt x="7412506" y="2530248"/>
                  </a:moveTo>
                  <a:lnTo>
                    <a:pt x="59690" y="2530248"/>
                  </a:lnTo>
                  <a:lnTo>
                    <a:pt x="59690" y="59690"/>
                  </a:lnTo>
                  <a:lnTo>
                    <a:pt x="7412506" y="59690"/>
                  </a:lnTo>
                  <a:lnTo>
                    <a:pt x="7412506" y="253024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6" name="Freeform 16"/>
          <p:cNvSpPr/>
          <p:nvPr/>
        </p:nvSpPr>
        <p:spPr>
          <a:xfrm>
            <a:off x="9903894" y="6878484"/>
            <a:ext cx="759105" cy="737281"/>
          </a:xfrm>
          <a:custGeom>
            <a:avLst/>
            <a:gdLst/>
            <a:ahLst/>
            <a:cxnLst/>
            <a:rect l="l" t="t" r="r" b="b"/>
            <a:pathLst>
              <a:path w="759105" h="737281">
                <a:moveTo>
                  <a:pt x="0" y="0"/>
                </a:moveTo>
                <a:lnTo>
                  <a:pt x="759105" y="0"/>
                </a:lnTo>
                <a:lnTo>
                  <a:pt x="759105" y="737281"/>
                </a:lnTo>
                <a:lnTo>
                  <a:pt x="0" y="7372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2792748" y="6878484"/>
            <a:ext cx="721097" cy="717491"/>
          </a:xfrm>
          <a:custGeom>
            <a:avLst/>
            <a:gdLst/>
            <a:ahLst/>
            <a:cxnLst/>
            <a:rect l="l" t="t" r="r" b="b"/>
            <a:pathLst>
              <a:path w="721097" h="717491">
                <a:moveTo>
                  <a:pt x="0" y="0"/>
                </a:moveTo>
                <a:lnTo>
                  <a:pt x="721096" y="0"/>
                </a:lnTo>
                <a:lnTo>
                  <a:pt x="721096" y="717491"/>
                </a:lnTo>
                <a:lnTo>
                  <a:pt x="0" y="71749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089102" y="2060012"/>
            <a:ext cx="14109796" cy="967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000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KẾT LUẬN &amp; HƯỚNG PHÁT TRIỂN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841138" y="4427840"/>
            <a:ext cx="4125511" cy="1563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Kết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quả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đạt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được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:</a:t>
            </a:r>
          </a:p>
          <a:p>
            <a:pPr algn="l">
              <a:lnSpc>
                <a:spcPts val="3079"/>
              </a:lnSpc>
            </a:pP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- Website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hoạt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động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ổn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định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-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Đáp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ứng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nhu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cầu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cơ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bản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của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người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dùng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và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quản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trị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viên</a:t>
            </a:r>
            <a:r>
              <a:rPr lang="en-US" sz="2199" b="1" dirty="0">
                <a:solidFill>
                  <a:srgbClr val="F39D5B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965815" y="6678535"/>
            <a:ext cx="4726215" cy="1563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Hạn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chế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:</a:t>
            </a:r>
          </a:p>
          <a:p>
            <a:pPr algn="l">
              <a:lnSpc>
                <a:spcPts val="3079"/>
              </a:lnSpc>
            </a:pP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-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Chưa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tích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hợp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thanh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toán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trực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tuyến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- Giao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diện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chưa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tối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ưu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hoàn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toàn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cho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di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động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162360" y="6678535"/>
            <a:ext cx="4171694" cy="1563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Định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hướng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phát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triển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:</a:t>
            </a:r>
          </a:p>
          <a:p>
            <a:pPr algn="l">
              <a:lnSpc>
                <a:spcPts val="3079"/>
              </a:lnSpc>
            </a:pP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-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Tích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hợp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cổng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thanh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toán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-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Tối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ưu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UI/UX,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tăng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cường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bảo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</a:t>
            </a:r>
            <a:r>
              <a:rPr lang="en-US" sz="2199" b="1" dirty="0" err="1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mật</a:t>
            </a:r>
            <a:r>
              <a:rPr lang="en-US" sz="2199" b="1" dirty="0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11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1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5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25111" y="924996"/>
            <a:ext cx="7734189" cy="5900821"/>
            <a:chOff x="0" y="0"/>
            <a:chExt cx="10312252" cy="786776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/>
            <a:srcRect l="6224" r="6224"/>
            <a:stretch>
              <a:fillRect/>
            </a:stretch>
          </p:blipFill>
          <p:spPr>
            <a:xfrm>
              <a:off x="0" y="0"/>
              <a:ext cx="10312252" cy="7867761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7580587" y="7012015"/>
            <a:ext cx="3889047" cy="2782295"/>
            <a:chOff x="0" y="0"/>
            <a:chExt cx="4189053" cy="29969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189053" cy="2996925"/>
            </a:xfrm>
            <a:custGeom>
              <a:avLst/>
              <a:gdLst/>
              <a:ahLst/>
              <a:cxnLst/>
              <a:rect l="l" t="t" r="r" b="b"/>
              <a:pathLst>
                <a:path w="4189053" h="2996925">
                  <a:moveTo>
                    <a:pt x="0" y="0"/>
                  </a:moveTo>
                  <a:lnTo>
                    <a:pt x="4189053" y="0"/>
                  </a:lnTo>
                  <a:lnTo>
                    <a:pt x="4189053" y="2996925"/>
                  </a:lnTo>
                  <a:lnTo>
                    <a:pt x="0" y="2996925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524495" y="7604305"/>
            <a:ext cx="2802379" cy="971811"/>
            <a:chOff x="0" y="0"/>
            <a:chExt cx="6689929" cy="231993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689930" cy="2319937"/>
            </a:xfrm>
            <a:custGeom>
              <a:avLst/>
              <a:gdLst/>
              <a:ahLst/>
              <a:cxnLst/>
              <a:rect l="l" t="t" r="r" b="b"/>
              <a:pathLst>
                <a:path w="6689930" h="2319937">
                  <a:moveTo>
                    <a:pt x="0" y="0"/>
                  </a:moveTo>
                  <a:lnTo>
                    <a:pt x="6689930" y="0"/>
                  </a:lnTo>
                  <a:lnTo>
                    <a:pt x="6689930" y="2319937"/>
                  </a:lnTo>
                  <a:lnTo>
                    <a:pt x="0" y="2319937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sp>
        <p:nvSpPr>
          <p:cNvPr id="14" name="Freeform 14"/>
          <p:cNvSpPr/>
          <p:nvPr/>
        </p:nvSpPr>
        <p:spPr>
          <a:xfrm>
            <a:off x="9123451" y="7783602"/>
            <a:ext cx="803320" cy="619561"/>
          </a:xfrm>
          <a:custGeom>
            <a:avLst/>
            <a:gdLst/>
            <a:ahLst/>
            <a:cxnLst/>
            <a:rect l="l" t="t" r="r" b="b"/>
            <a:pathLst>
              <a:path w="803320" h="619561">
                <a:moveTo>
                  <a:pt x="0" y="0"/>
                </a:moveTo>
                <a:lnTo>
                  <a:pt x="803320" y="0"/>
                </a:lnTo>
                <a:lnTo>
                  <a:pt x="803320" y="619560"/>
                </a:lnTo>
                <a:lnTo>
                  <a:pt x="0" y="6195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922665" y="1644916"/>
            <a:ext cx="8000615" cy="3386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XÂY DỰNG WEBSITE MUA BÁN ĐỒ LƯU NIỆM HỌC SINH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089102" y="6004235"/>
            <a:ext cx="5972755" cy="21090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Trần Thị Cẩm Tiên – DX22TT5</a:t>
            </a:r>
          </a:p>
          <a:p>
            <a:pPr algn="l">
              <a:lnSpc>
                <a:spcPts val="4199"/>
              </a:lnSpc>
            </a:pPr>
            <a:r>
              <a:rPr lang="en-US" sz="2999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MSSV : 170122236</a:t>
            </a:r>
          </a:p>
          <a:p>
            <a:pPr algn="l">
              <a:lnSpc>
                <a:spcPts val="4199"/>
              </a:lnSpc>
            </a:pPr>
            <a:r>
              <a:rPr lang="en-US" sz="2999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GVHD: TS. Nguyễn </a:t>
            </a:r>
            <a:r>
              <a:rPr lang="en-US" sz="2999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Nhứt</a:t>
            </a:r>
            <a:r>
              <a:rPr lang="en-US" sz="2999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Lam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  <a:endParaRPr lang="en-US" sz="2999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051489" y="8499916"/>
            <a:ext cx="2947243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Tra Vinh University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922384" y="764104"/>
            <a:ext cx="1573416" cy="6575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Đề</a:t>
            </a:r>
            <a:r>
              <a:rPr lang="en-US" sz="3999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tài</a:t>
            </a:r>
            <a:r>
              <a:rPr lang="en-US" sz="3999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: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8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7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build="p"/>
      <p:bldP spid="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2665092"/>
            <a:ext cx="18288000" cy="4956816"/>
            <a:chOff x="0" y="0"/>
            <a:chExt cx="19698761" cy="53391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698762" cy="5339192"/>
            </a:xfrm>
            <a:custGeom>
              <a:avLst/>
              <a:gdLst/>
              <a:ahLst/>
              <a:cxnLst/>
              <a:rect l="l" t="t" r="r" b="b"/>
              <a:pathLst>
                <a:path w="19698762" h="5339192">
                  <a:moveTo>
                    <a:pt x="0" y="0"/>
                  </a:moveTo>
                  <a:lnTo>
                    <a:pt x="19698762" y="0"/>
                  </a:lnTo>
                  <a:lnTo>
                    <a:pt x="19698762" y="5339192"/>
                  </a:lnTo>
                  <a:lnTo>
                    <a:pt x="0" y="5339192"/>
                  </a:lnTo>
                  <a:close/>
                </a:path>
              </a:pathLst>
            </a:custGeom>
            <a:solidFill>
              <a:srgbClr val="02084B">
                <a:alpha val="89804"/>
              </a:srgbClr>
            </a:solidFill>
          </p:spPr>
          <p:txBody>
            <a:bodyPr/>
            <a:lstStyle/>
            <a:p>
              <a:endParaRPr lang="vi-VN" dirty="0"/>
            </a:p>
          </p:txBody>
        </p:sp>
      </p:grpSp>
      <p:sp>
        <p:nvSpPr>
          <p:cNvPr id="5" name="Freeform 5"/>
          <p:cNvSpPr/>
          <p:nvPr/>
        </p:nvSpPr>
        <p:spPr>
          <a:xfrm flipH="1" flipV="1">
            <a:off x="1432087" y="3840414"/>
            <a:ext cx="996412" cy="697489"/>
          </a:xfrm>
          <a:custGeom>
            <a:avLst/>
            <a:gdLst/>
            <a:ahLst/>
            <a:cxnLst/>
            <a:rect l="l" t="t" r="r" b="b"/>
            <a:pathLst>
              <a:path w="996412" h="697489">
                <a:moveTo>
                  <a:pt x="996412" y="697489"/>
                </a:moveTo>
                <a:lnTo>
                  <a:pt x="0" y="697489"/>
                </a:lnTo>
                <a:lnTo>
                  <a:pt x="0" y="0"/>
                </a:lnTo>
                <a:lnTo>
                  <a:pt x="996412" y="0"/>
                </a:lnTo>
                <a:lnTo>
                  <a:pt x="996412" y="697489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 dirty="0"/>
          </a:p>
        </p:txBody>
      </p:sp>
      <p:sp>
        <p:nvSpPr>
          <p:cNvPr id="6" name="Freeform 6"/>
          <p:cNvSpPr/>
          <p:nvPr/>
        </p:nvSpPr>
        <p:spPr>
          <a:xfrm>
            <a:off x="15859501" y="5749097"/>
            <a:ext cx="996412" cy="697489"/>
          </a:xfrm>
          <a:custGeom>
            <a:avLst/>
            <a:gdLst/>
            <a:ahLst/>
            <a:cxnLst/>
            <a:rect l="l" t="t" r="r" b="b"/>
            <a:pathLst>
              <a:path w="996412" h="697489">
                <a:moveTo>
                  <a:pt x="0" y="0"/>
                </a:moveTo>
                <a:lnTo>
                  <a:pt x="996412" y="0"/>
                </a:lnTo>
                <a:lnTo>
                  <a:pt x="996412" y="697489"/>
                </a:lnTo>
                <a:lnTo>
                  <a:pt x="0" y="6974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054897" y="4404553"/>
            <a:ext cx="12178206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 b="1" i="1" dirty="0">
                <a:solidFill>
                  <a:srgbClr val="FFFFFF"/>
                </a:solidFill>
                <a:latin typeface="Crimson Pro Bold Italics"/>
                <a:ea typeface="Crimson Pro Bold Italics"/>
                <a:cs typeface="Crimson Pro Bold Italics"/>
                <a:sym typeface="Crimson Pro Bold Italics"/>
              </a:rPr>
              <a:t>TRÂN TRỌNG CẢM ƠN 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3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49173" y="1890162"/>
            <a:ext cx="4578855" cy="6506677"/>
            <a:chOff x="0" y="0"/>
            <a:chExt cx="4932074" cy="70086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32074" cy="7008611"/>
            </a:xfrm>
            <a:custGeom>
              <a:avLst/>
              <a:gdLst/>
              <a:ahLst/>
              <a:cxnLst/>
              <a:rect l="l" t="t" r="r" b="b"/>
              <a:pathLst>
                <a:path w="4932074" h="7008611">
                  <a:moveTo>
                    <a:pt x="0" y="0"/>
                  </a:moveTo>
                  <a:lnTo>
                    <a:pt x="4932074" y="0"/>
                  </a:lnTo>
                  <a:lnTo>
                    <a:pt x="4932074" y="7008611"/>
                  </a:lnTo>
                  <a:lnTo>
                    <a:pt x="0" y="7008611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40254" y="0"/>
            <a:ext cx="4298346" cy="7973759"/>
            <a:chOff x="0" y="0"/>
            <a:chExt cx="5731128" cy="10631678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/>
            <a:srcRect l="9570" r="9570"/>
            <a:stretch>
              <a:fillRect/>
            </a:stretch>
          </p:blipFill>
          <p:spPr>
            <a:xfrm>
              <a:off x="0" y="0"/>
              <a:ext cx="5731128" cy="10631678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4578855" y="2313241"/>
            <a:ext cx="4298346" cy="7973759"/>
            <a:chOff x="0" y="0"/>
            <a:chExt cx="5731128" cy="1063167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6"/>
            <a:srcRect l="9570" r="9570"/>
            <a:stretch>
              <a:fillRect/>
            </a:stretch>
          </p:blipFill>
          <p:spPr>
            <a:xfrm>
              <a:off x="0" y="0"/>
              <a:ext cx="5731128" cy="10631678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15972439" y="915471"/>
            <a:ext cx="226459" cy="22645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6502640" y="915471"/>
            <a:ext cx="226459" cy="226459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7032841" y="915471"/>
            <a:ext cx="226459" cy="226459"/>
            <a:chOff x="0" y="0"/>
            <a:chExt cx="1913890" cy="19138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0233168" y="2385346"/>
            <a:ext cx="7026132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MỤC LỤC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33168" y="3601002"/>
            <a:ext cx="7026132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1.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Đặt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vấn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đề</a:t>
            </a: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233168" y="4363002"/>
            <a:ext cx="7026132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2.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Cơ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sở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thuyết</a:t>
            </a: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233168" y="5067300"/>
            <a:ext cx="7026132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3.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Phân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tích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hệ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thống</a:t>
            </a: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233168" y="5829300"/>
            <a:ext cx="7026132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4.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Thiết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kế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hệ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thống</a:t>
            </a: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233168" y="6591300"/>
            <a:ext cx="7026132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5.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Triển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khai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&amp; Demo</a:t>
            </a: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233168" y="7330038"/>
            <a:ext cx="7026132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6.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Kết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luận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&amp;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Hướng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phát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triển</a:t>
            </a: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515597" y="0"/>
            <a:ext cx="4354733" cy="10320015"/>
            <a:chOff x="0" y="0"/>
            <a:chExt cx="4690663" cy="111161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690663" cy="11116115"/>
            </a:xfrm>
            <a:custGeom>
              <a:avLst/>
              <a:gdLst/>
              <a:ahLst/>
              <a:cxnLst/>
              <a:rect l="l" t="t" r="r" b="b"/>
              <a:pathLst>
                <a:path w="4690663" h="11116115">
                  <a:moveTo>
                    <a:pt x="0" y="0"/>
                  </a:moveTo>
                  <a:lnTo>
                    <a:pt x="4690663" y="0"/>
                  </a:lnTo>
                  <a:lnTo>
                    <a:pt x="4690663" y="11116115"/>
                  </a:lnTo>
                  <a:lnTo>
                    <a:pt x="0" y="11116115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925807" y="1764275"/>
            <a:ext cx="4362193" cy="3141098"/>
            <a:chOff x="0" y="0"/>
            <a:chExt cx="5816258" cy="4188130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/>
            <a:srcRect l="3737" r="3737"/>
            <a:stretch>
              <a:fillRect/>
            </a:stretch>
          </p:blipFill>
          <p:spPr>
            <a:xfrm>
              <a:off x="0" y="0"/>
              <a:ext cx="5816258" cy="418813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3925807" y="5143500"/>
            <a:ext cx="4362193" cy="3141098"/>
            <a:chOff x="0" y="0"/>
            <a:chExt cx="5816258" cy="4188130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/>
            <a:srcRect l="3997" r="3997"/>
            <a:stretch>
              <a:fillRect/>
            </a:stretch>
          </p:blipFill>
          <p:spPr>
            <a:xfrm>
              <a:off x="0" y="0"/>
              <a:ext cx="5816258" cy="4188130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9334500" y="1764275"/>
            <a:ext cx="4362193" cy="3141098"/>
            <a:chOff x="0" y="0"/>
            <a:chExt cx="5816258" cy="4188130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/>
            <a:srcRect l="3737" r="3737"/>
            <a:stretch>
              <a:fillRect/>
            </a:stretch>
          </p:blipFill>
          <p:spPr>
            <a:xfrm>
              <a:off x="0" y="0"/>
              <a:ext cx="5816258" cy="4188130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9334500" y="4953000"/>
            <a:ext cx="4362193" cy="3141098"/>
            <a:chOff x="0" y="0"/>
            <a:chExt cx="5816258" cy="4188130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8"/>
            <a:srcRect l="3666" r="3666"/>
            <a:stretch>
              <a:fillRect/>
            </a:stretch>
          </p:blipFill>
          <p:spPr>
            <a:xfrm>
              <a:off x="0" y="0"/>
              <a:ext cx="5816258" cy="4188130"/>
            </a:xfrm>
            <a:prstGeom prst="rect">
              <a:avLst/>
            </a:prstGeom>
          </p:spPr>
        </p:pic>
      </p:grpSp>
      <p:sp>
        <p:nvSpPr>
          <p:cNvPr id="18" name="TextBox 18"/>
          <p:cNvSpPr txBox="1"/>
          <p:nvPr/>
        </p:nvSpPr>
        <p:spPr>
          <a:xfrm>
            <a:off x="1558901" y="1247510"/>
            <a:ext cx="7775599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ĐẶT VẤN ĐỀ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72130" y="2286000"/>
            <a:ext cx="7015918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 do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chọn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đề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tài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558901" y="5486400"/>
            <a:ext cx="7015918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Mục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tiêu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672130" y="2895600"/>
            <a:ext cx="7015918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Nhu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cầu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mua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bán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đồ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lưu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niệm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trong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trường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học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ngày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càng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tăng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Phương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thức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truyền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thống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còn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nhiều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hạn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chế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558901" y="6112898"/>
            <a:ext cx="7015918" cy="426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Xây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dựng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website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hỗ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trợ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mua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bán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đồ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lưu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niệm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Đáp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ứng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nhu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cầu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phẩm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đơn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hàng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Phạm vi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ứng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dụng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Triển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khai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trong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môi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trường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học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đường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quy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mô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một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trường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học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9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24996"/>
            <a:ext cx="226459" cy="226459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58901" y="924996"/>
            <a:ext cx="226459" cy="226459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89102" y="924996"/>
            <a:ext cx="226459" cy="22645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2084B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0" y="5897435"/>
            <a:ext cx="6096000" cy="4389565"/>
            <a:chOff x="0" y="0"/>
            <a:chExt cx="8128000" cy="5852753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3737" r="3737"/>
            <a:stretch>
              <a:fillRect/>
            </a:stretch>
          </p:blipFill>
          <p:spPr>
            <a:xfrm>
              <a:off x="0" y="0"/>
              <a:ext cx="8128000" cy="5852753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6096000" y="5897435"/>
            <a:ext cx="6096000" cy="4389565"/>
            <a:chOff x="0" y="0"/>
            <a:chExt cx="8128000" cy="5852753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/>
            <a:srcRect l="3650" r="3650"/>
            <a:stretch>
              <a:fillRect/>
            </a:stretch>
          </p:blipFill>
          <p:spPr>
            <a:xfrm>
              <a:off x="0" y="0"/>
              <a:ext cx="8128000" cy="5852753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192000" y="5897435"/>
            <a:ext cx="6096000" cy="4389565"/>
            <a:chOff x="0" y="0"/>
            <a:chExt cx="8128000" cy="5852753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7"/>
            <a:srcRect l="12677" r="12677"/>
            <a:stretch>
              <a:fillRect/>
            </a:stretch>
          </p:blipFill>
          <p:spPr>
            <a:xfrm>
              <a:off x="0" y="0"/>
              <a:ext cx="8128000" cy="5852753"/>
            </a:xfrm>
            <a:prstGeom prst="rect">
              <a:avLst/>
            </a:prstGeom>
          </p:spPr>
        </p:pic>
      </p:grpSp>
      <p:sp>
        <p:nvSpPr>
          <p:cNvPr id="14" name="Freeform 14"/>
          <p:cNvSpPr/>
          <p:nvPr/>
        </p:nvSpPr>
        <p:spPr>
          <a:xfrm>
            <a:off x="8498823" y="2445832"/>
            <a:ext cx="1520600" cy="1499692"/>
          </a:xfrm>
          <a:custGeom>
            <a:avLst/>
            <a:gdLst/>
            <a:ahLst/>
            <a:cxnLst/>
            <a:rect l="l" t="t" r="r" b="b"/>
            <a:pathLst>
              <a:path w="1520600" h="1499692">
                <a:moveTo>
                  <a:pt x="0" y="0"/>
                </a:moveTo>
                <a:lnTo>
                  <a:pt x="1520601" y="0"/>
                </a:lnTo>
                <a:lnTo>
                  <a:pt x="1520601" y="1499692"/>
                </a:lnTo>
                <a:lnTo>
                  <a:pt x="0" y="14996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8611168" y="2556632"/>
            <a:ext cx="1295911" cy="1278092"/>
          </a:xfrm>
          <a:custGeom>
            <a:avLst/>
            <a:gdLst/>
            <a:ahLst/>
            <a:cxnLst/>
            <a:rect l="l" t="t" r="r" b="b"/>
            <a:pathLst>
              <a:path w="1295911" h="1278092">
                <a:moveTo>
                  <a:pt x="0" y="0"/>
                </a:moveTo>
                <a:lnTo>
                  <a:pt x="1295911" y="0"/>
                </a:lnTo>
                <a:lnTo>
                  <a:pt x="1295911" y="1278092"/>
                </a:lnTo>
                <a:lnTo>
                  <a:pt x="0" y="127809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811382" y="2715219"/>
            <a:ext cx="7062366" cy="111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999" b="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CƠ SỞ LÝ THUYẾT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644499" y="1075254"/>
            <a:ext cx="6614801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Công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nghệ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sử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dụng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644499" y="1570554"/>
            <a:ext cx="6614801" cy="426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PHP: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Xử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logic server.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MySQL: Quản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cơ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sở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dữ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liệu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HTML/CSS: Giao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diện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người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dùng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JavaScript: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Xử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tương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tác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động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Mô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hình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Client-Server: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Client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gửi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yêu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cầu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(HTTP Request).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Server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xử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truy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vấn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CSDL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và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trả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kết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quả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12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185456"/>
            <a:chOff x="0" y="0"/>
            <a:chExt cx="24384000" cy="558060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/>
            <a:srcRect t="32824" b="32824"/>
            <a:stretch>
              <a:fillRect/>
            </a:stretch>
          </p:blipFill>
          <p:spPr>
            <a:xfrm>
              <a:off x="0" y="0"/>
              <a:ext cx="24384000" cy="5580607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377141" y="7710405"/>
            <a:ext cx="520973" cy="481190"/>
          </a:xfrm>
          <a:custGeom>
            <a:avLst/>
            <a:gdLst/>
            <a:ahLst/>
            <a:cxnLst/>
            <a:rect l="l" t="t" r="r" b="b"/>
            <a:pathLst>
              <a:path w="520973" h="481190">
                <a:moveTo>
                  <a:pt x="0" y="0"/>
                </a:moveTo>
                <a:lnTo>
                  <a:pt x="520973" y="0"/>
                </a:lnTo>
                <a:lnTo>
                  <a:pt x="520973" y="481190"/>
                </a:lnTo>
                <a:lnTo>
                  <a:pt x="0" y="48119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336946" y="5143500"/>
            <a:ext cx="7152677" cy="5096282"/>
          </a:xfrm>
          <a:custGeom>
            <a:avLst/>
            <a:gdLst/>
            <a:ahLst/>
            <a:cxnLst/>
            <a:rect l="l" t="t" r="r" b="b"/>
            <a:pathLst>
              <a:path w="7152677" h="5096282">
                <a:moveTo>
                  <a:pt x="0" y="0"/>
                </a:moveTo>
                <a:lnTo>
                  <a:pt x="7152677" y="0"/>
                </a:lnTo>
                <a:lnTo>
                  <a:pt x="7152677" y="5096282"/>
                </a:lnTo>
                <a:lnTo>
                  <a:pt x="0" y="509628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4870044"/>
            <a:ext cx="8981636" cy="1111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93"/>
              </a:lnSpc>
            </a:pPr>
            <a:r>
              <a:rPr lang="en-US" sz="6948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PHÂN TÍCH HỆ THỐNG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48339" y="7810182"/>
            <a:ext cx="5938613" cy="213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Chức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năng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người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dùng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Đăng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ký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đăng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nhập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xem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phẩm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Đặt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hàng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giỏ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hàng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9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185456"/>
            <a:chOff x="0" y="0"/>
            <a:chExt cx="24384000" cy="558060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/>
            <a:srcRect t="32824" b="32824"/>
            <a:stretch>
              <a:fillRect/>
            </a:stretch>
          </p:blipFill>
          <p:spPr>
            <a:xfrm>
              <a:off x="0" y="0"/>
              <a:ext cx="24384000" cy="5580607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377141" y="7710405"/>
            <a:ext cx="520973" cy="481190"/>
          </a:xfrm>
          <a:custGeom>
            <a:avLst/>
            <a:gdLst/>
            <a:ahLst/>
            <a:cxnLst/>
            <a:rect l="l" t="t" r="r" b="b"/>
            <a:pathLst>
              <a:path w="520973" h="481190">
                <a:moveTo>
                  <a:pt x="0" y="0"/>
                </a:moveTo>
                <a:lnTo>
                  <a:pt x="520973" y="0"/>
                </a:lnTo>
                <a:lnTo>
                  <a:pt x="520973" y="481190"/>
                </a:lnTo>
                <a:lnTo>
                  <a:pt x="0" y="48119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010336" y="4927194"/>
            <a:ext cx="6259709" cy="4984293"/>
          </a:xfrm>
          <a:custGeom>
            <a:avLst/>
            <a:gdLst/>
            <a:ahLst/>
            <a:cxnLst/>
            <a:rect l="l" t="t" r="r" b="b"/>
            <a:pathLst>
              <a:path w="6259709" h="4984293">
                <a:moveTo>
                  <a:pt x="0" y="0"/>
                </a:moveTo>
                <a:lnTo>
                  <a:pt x="6259709" y="0"/>
                </a:lnTo>
                <a:lnTo>
                  <a:pt x="6259709" y="4984293"/>
                </a:lnTo>
                <a:lnTo>
                  <a:pt x="0" y="49842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48339" y="7810182"/>
            <a:ext cx="5938613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Chức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năng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trị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Quản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sản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phẩm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đơn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hàng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người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dùng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870044"/>
            <a:ext cx="8981636" cy="1111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93"/>
              </a:lnSpc>
            </a:pPr>
            <a:r>
              <a:rPr lang="en-US" sz="6948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PHÂN TÍCH HỆ THỐNG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9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185456"/>
            <a:chOff x="0" y="0"/>
            <a:chExt cx="24384000" cy="558060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/>
            <a:srcRect t="32824" b="32824"/>
            <a:stretch>
              <a:fillRect/>
            </a:stretch>
          </p:blipFill>
          <p:spPr>
            <a:xfrm>
              <a:off x="0" y="0"/>
              <a:ext cx="24384000" cy="5580607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377141" y="7710405"/>
            <a:ext cx="520973" cy="481190"/>
          </a:xfrm>
          <a:custGeom>
            <a:avLst/>
            <a:gdLst/>
            <a:ahLst/>
            <a:cxnLst/>
            <a:rect l="l" t="t" r="r" b="b"/>
            <a:pathLst>
              <a:path w="520973" h="481190">
                <a:moveTo>
                  <a:pt x="0" y="0"/>
                </a:moveTo>
                <a:lnTo>
                  <a:pt x="520973" y="0"/>
                </a:lnTo>
                <a:lnTo>
                  <a:pt x="520973" y="481190"/>
                </a:lnTo>
                <a:lnTo>
                  <a:pt x="0" y="48119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162736" y="4457330"/>
            <a:ext cx="5802700" cy="5671696"/>
          </a:xfrm>
          <a:custGeom>
            <a:avLst/>
            <a:gdLst/>
            <a:ahLst/>
            <a:cxnLst/>
            <a:rect l="l" t="t" r="r" b="b"/>
            <a:pathLst>
              <a:path w="5802700" h="5671696">
                <a:moveTo>
                  <a:pt x="0" y="0"/>
                </a:moveTo>
                <a:lnTo>
                  <a:pt x="5802700" y="0"/>
                </a:lnTo>
                <a:lnTo>
                  <a:pt x="5802700" y="5671696"/>
                </a:lnTo>
                <a:lnTo>
                  <a:pt x="0" y="567169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48339" y="7810182"/>
            <a:ext cx="5938613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Sơ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đồ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ERD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và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sơ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đồ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luồng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Luồng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xử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Client-Server.</a:t>
            </a: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4870044"/>
            <a:ext cx="8981636" cy="1111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93"/>
              </a:lnSpc>
            </a:pPr>
            <a:r>
              <a:rPr lang="en-US" sz="6948" b="1" dirty="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PHÂN TÍCH HỆ THỐNG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9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185456"/>
            <a:chOff x="0" y="0"/>
            <a:chExt cx="24384000" cy="558060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/>
            <a:srcRect t="32824" b="32824"/>
            <a:stretch>
              <a:fillRect/>
            </a:stretch>
          </p:blipFill>
          <p:spPr>
            <a:xfrm>
              <a:off x="0" y="0"/>
              <a:ext cx="24384000" cy="5580607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0799713" y="5454446"/>
            <a:ext cx="520973" cy="481190"/>
          </a:xfrm>
          <a:custGeom>
            <a:avLst/>
            <a:gdLst/>
            <a:ahLst/>
            <a:cxnLst/>
            <a:rect l="l" t="t" r="r" b="b"/>
            <a:pathLst>
              <a:path w="520973" h="481190">
                <a:moveTo>
                  <a:pt x="0" y="0"/>
                </a:moveTo>
                <a:lnTo>
                  <a:pt x="520974" y="0"/>
                </a:lnTo>
                <a:lnTo>
                  <a:pt x="520974" y="481190"/>
                </a:lnTo>
                <a:lnTo>
                  <a:pt x="0" y="48119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732867" y="7045845"/>
            <a:ext cx="12290964" cy="2994834"/>
          </a:xfrm>
          <a:custGeom>
            <a:avLst/>
            <a:gdLst/>
            <a:ahLst/>
            <a:cxnLst/>
            <a:rect l="l" t="t" r="r" b="b"/>
            <a:pathLst>
              <a:path w="12290964" h="2994834">
                <a:moveTo>
                  <a:pt x="0" y="0"/>
                </a:moveTo>
                <a:lnTo>
                  <a:pt x="12290964" y="0"/>
                </a:lnTo>
                <a:lnTo>
                  <a:pt x="12290964" y="2994834"/>
                </a:lnTo>
                <a:lnTo>
                  <a:pt x="0" y="29948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4378" b="-4378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1455749" y="5649899"/>
            <a:ext cx="5803551" cy="2077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04"/>
              </a:lnSpc>
            </a:pP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Sơ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đồ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ERD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và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sơ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đồ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luồng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>
              <a:lnSpc>
                <a:spcPts val="4104"/>
              </a:lnSpc>
            </a:pP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-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Thiết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kế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quan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hệ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giữa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các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bảng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CSDL.</a:t>
            </a:r>
          </a:p>
          <a:p>
            <a:pPr algn="l">
              <a:lnSpc>
                <a:spcPts val="4104"/>
              </a:lnSpc>
            </a:pP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-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Luồng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xử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r>
              <a:rPr lang="en-US" sz="2931" dirty="0" err="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lý</a:t>
            </a:r>
            <a:r>
              <a:rPr lang="en-US" sz="2931" dirty="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Client-Server.</a:t>
            </a:r>
          </a:p>
          <a:p>
            <a:pPr algn="l">
              <a:lnSpc>
                <a:spcPts val="4104"/>
              </a:lnSpc>
            </a:pPr>
            <a:endParaRPr lang="en-US" sz="2931" dirty="0">
              <a:solidFill>
                <a:srgbClr val="000000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4870044"/>
            <a:ext cx="8981636" cy="1111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93"/>
              </a:lnSpc>
            </a:pPr>
            <a:r>
              <a:rPr lang="en-US" sz="6948" b="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PHÂN TÍCH HỆ THỐNG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click.wav"/>
          </p:stSnd>
        </p:sndAc>
      </p:transition>
    </mc:Choice>
    <mc:Fallback xmlns="">
      <p:transition spd="slow">
        <p:split orient="vert"/>
        <p:sndAc>
          <p:stSnd>
            <p:snd r:embed="rId9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.2|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.8|3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.1|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6|2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|3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5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.4|3.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3.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10.4|1.7|1.5|0.8|3.1|12.2|11.7|1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|11.7|2.4|1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.6|1.6|1.7|1.7|1.7|1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7|3.7|39.5|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3|0.8|1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3|1|18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8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5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2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674</Words>
  <Application>Microsoft Office PowerPoint</Application>
  <PresentationFormat>Tùy chỉnh</PresentationFormat>
  <Paragraphs>129</Paragraphs>
  <Slides>20</Slides>
  <Notes>20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20</vt:i4>
      </vt:variant>
    </vt:vector>
  </HeadingPairs>
  <TitlesOfParts>
    <vt:vector size="26" baseType="lpstr">
      <vt:lpstr>Arial</vt:lpstr>
      <vt:lpstr>Crimson Pro Bold Italics</vt:lpstr>
      <vt:lpstr>Calibri</vt:lpstr>
      <vt:lpstr>Crimson Pro Bold</vt:lpstr>
      <vt:lpstr>Crimson Pro</vt:lpstr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XÂY DỰNG WEBSITE MUA BÁN ĐỒ LƯU NIỆM HỌC SINH</dc:title>
  <cp:lastModifiedBy>Cẩm Tiên Trần Thị</cp:lastModifiedBy>
  <cp:revision>7</cp:revision>
  <dcterms:created xsi:type="dcterms:W3CDTF">2006-08-16T00:00:00Z</dcterms:created>
  <dcterms:modified xsi:type="dcterms:W3CDTF">2025-07-15T15:46:38Z</dcterms:modified>
  <dc:identifier>DAGtJnZX9JY</dc:identifier>
</cp:coreProperties>
</file>

<file path=docProps/thumbnail.jpeg>
</file>